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4"/>
  </p:sldMasterIdLst>
  <p:sldIdLst>
    <p:sldId id="257" r:id="rId5"/>
    <p:sldId id="256" r:id="rId6"/>
    <p:sldId id="280" r:id="rId7"/>
    <p:sldId id="282" r:id="rId8"/>
    <p:sldId id="283" r:id="rId9"/>
    <p:sldId id="261" r:id="rId10"/>
    <p:sldId id="263" r:id="rId11"/>
    <p:sldId id="267" r:id="rId12"/>
    <p:sldId id="268" r:id="rId13"/>
    <p:sldId id="284" r:id="rId14"/>
    <p:sldId id="269" r:id="rId15"/>
    <p:sldId id="262" r:id="rId16"/>
    <p:sldId id="264" r:id="rId17"/>
    <p:sldId id="277" r:id="rId18"/>
    <p:sldId id="285" r:id="rId19"/>
    <p:sldId id="28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C4F8C-8CB0-40CF-AA93-27BEAF2D8F1C}" v="11" dt="2025-03-16T12:08:57.3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57" d="100"/>
          <a:sy n="57" d="100"/>
        </p:scale>
        <p:origin x="1522" y="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10789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241022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85606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4171038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24553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645287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173078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46974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53114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EDC955-B8C3-4347-85E3-BA6944EA43F7}" type="datetimeFigureOut">
              <a:rPr lang="en-GB" smtClean="0"/>
              <a:t>09/04/2025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5837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EDC955-B8C3-4347-85E3-BA6944EA43F7}" type="datetimeFigureOut">
              <a:rPr lang="en-GB" smtClean="0"/>
              <a:t>09/04/2025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73885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EDC955-B8C3-4347-85E3-BA6944EA43F7}" type="datetimeFigureOut">
              <a:rPr lang="en-GB" smtClean="0"/>
              <a:t>09/04/2025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40021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EDC955-B8C3-4347-85E3-BA6944EA43F7}" type="datetimeFigureOut">
              <a:rPr lang="en-GB" smtClean="0"/>
              <a:t>09/04/2025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424124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EDC955-B8C3-4347-85E3-BA6944EA43F7}" type="datetimeFigureOut">
              <a:rPr lang="en-GB" smtClean="0"/>
              <a:t>09/04/2025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389597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EDC955-B8C3-4347-85E3-BA6944EA43F7}" type="datetimeFigureOut">
              <a:rPr lang="en-GB" smtClean="0"/>
              <a:t>09/04/2025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410680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EDC955-B8C3-4347-85E3-BA6944EA43F7}" type="datetimeFigureOut">
              <a:rPr lang="en-GB" smtClean="0"/>
              <a:t>09/04/2025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E4594-3339-46BD-AC27-C120B6E1B555}" type="slidenum">
              <a:rPr lang="en-GB" smtClean="0"/>
              <a:t>‹#›</a:t>
            </a:fld>
            <a:endParaRPr lang="en-GB"/>
          </a:p>
        </p:txBody>
      </p:sp>
    </p:spTree>
    <p:extLst>
      <p:ext uri="{BB962C8B-B14F-4D97-AF65-F5344CB8AC3E}">
        <p14:creationId xmlns:p14="http://schemas.microsoft.com/office/powerpoint/2010/main" val="13218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EDC955-B8C3-4347-85E3-BA6944EA43F7}" type="datetimeFigureOut">
              <a:rPr lang="en-GB" smtClean="0"/>
              <a:t>09/04/2025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82E4594-3339-46BD-AC27-C120B6E1B555}" type="slidenum">
              <a:rPr lang="en-GB" smtClean="0"/>
              <a:t>‹#›</a:t>
            </a:fld>
            <a:endParaRPr lang="en-GB"/>
          </a:p>
        </p:txBody>
      </p:sp>
    </p:spTree>
    <p:extLst>
      <p:ext uri="{BB962C8B-B14F-4D97-AF65-F5344CB8AC3E}">
        <p14:creationId xmlns:p14="http://schemas.microsoft.com/office/powerpoint/2010/main" val="2046539319"/>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49990-3B5D-BFB3-76C3-851ED8361610}"/>
              </a:ext>
            </a:extLst>
          </p:cNvPr>
          <p:cNvSpPr>
            <a:spLocks noGrp="1"/>
          </p:cNvSpPr>
          <p:nvPr>
            <p:ph type="ctrTitle"/>
          </p:nvPr>
        </p:nvSpPr>
        <p:spPr>
          <a:xfrm>
            <a:off x="0" y="1277906"/>
            <a:ext cx="9708776" cy="1825096"/>
          </a:xfrm>
        </p:spPr>
        <p:txBody>
          <a:bodyPr/>
          <a:lstStyle/>
          <a:p>
            <a:pPr algn="ctr"/>
            <a:r>
              <a:rPr lang="en-GB" sz="9600" dirty="0"/>
              <a:t>Welcome</a:t>
            </a:r>
          </a:p>
        </p:txBody>
      </p:sp>
      <p:sp>
        <p:nvSpPr>
          <p:cNvPr id="3" name="Subtitle 2">
            <a:extLst>
              <a:ext uri="{FF2B5EF4-FFF2-40B4-BE49-F238E27FC236}">
                <a16:creationId xmlns:a16="http://schemas.microsoft.com/office/drawing/2014/main" id="{FDBDCFEB-E285-5EC3-03CD-F3DFEB66341E}"/>
              </a:ext>
            </a:extLst>
          </p:cNvPr>
          <p:cNvSpPr>
            <a:spLocks noGrp="1"/>
          </p:cNvSpPr>
          <p:nvPr>
            <p:ph type="subTitle" idx="1"/>
          </p:nvPr>
        </p:nvSpPr>
        <p:spPr>
          <a:xfrm>
            <a:off x="0" y="4171856"/>
            <a:ext cx="9708776" cy="1096899"/>
          </a:xfrm>
        </p:spPr>
        <p:txBody>
          <a:bodyPr>
            <a:noAutofit/>
          </a:bodyPr>
          <a:lstStyle/>
          <a:p>
            <a:pPr algn="ctr">
              <a:lnSpc>
                <a:spcPct val="150000"/>
              </a:lnSpc>
            </a:pPr>
            <a:r>
              <a:rPr lang="en-GB" sz="3200" dirty="0"/>
              <a:t>Name of parish/ community.</a:t>
            </a:r>
          </a:p>
          <a:p>
            <a:pPr algn="ctr">
              <a:lnSpc>
                <a:spcPct val="150000"/>
              </a:lnSpc>
            </a:pPr>
            <a:r>
              <a:rPr lang="en-GB" sz="3200" dirty="0"/>
              <a:t>Date and place of meeting</a:t>
            </a:r>
          </a:p>
        </p:txBody>
      </p:sp>
    </p:spTree>
    <p:extLst>
      <p:ext uri="{BB962C8B-B14F-4D97-AF65-F5344CB8AC3E}">
        <p14:creationId xmlns:p14="http://schemas.microsoft.com/office/powerpoint/2010/main" val="1821491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231FA-9897-B2B7-348B-8C74EED11F08}"/>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DE6AB2F-1100-8950-845D-4A879DB97D59}"/>
              </a:ext>
            </a:extLst>
          </p:cNvPr>
          <p:cNvSpPr txBox="1"/>
          <p:nvPr/>
        </p:nvSpPr>
        <p:spPr>
          <a:xfrm>
            <a:off x="1062317" y="2006577"/>
            <a:ext cx="7395883" cy="3741281"/>
          </a:xfrm>
          <a:prstGeom prst="rect">
            <a:avLst/>
          </a:prstGeom>
          <a:noFill/>
        </p:spPr>
        <p:txBody>
          <a:bodyPr wrap="square">
            <a:spAutoFit/>
          </a:bodyPr>
          <a:lstStyle/>
          <a:p>
            <a:pPr>
              <a:lnSpc>
                <a:spcPct val="150000"/>
              </a:lnSpc>
            </a:pPr>
            <a:r>
              <a:rPr lang="en-US" sz="2000" dirty="0">
                <a:latin typeface="Aptos" panose="020B0004020202020204" pitchFamily="34" charset="0"/>
              </a:rPr>
              <a:t>In a time of silence – maybe of Adoration – we reflect on those empty chairs.</a:t>
            </a:r>
          </a:p>
          <a:p>
            <a:pPr marL="342900" indent="-342900">
              <a:lnSpc>
                <a:spcPct val="150000"/>
              </a:lnSpc>
              <a:spcAft>
                <a:spcPts val="2400"/>
              </a:spcAft>
              <a:buFont typeface="Arial" panose="020B0604020202020204" pitchFamily="34" charset="0"/>
              <a:buChar char="•"/>
            </a:pPr>
            <a:r>
              <a:rPr lang="en-US" sz="2000" dirty="0">
                <a:latin typeface="Aptos" panose="020B0004020202020204" pitchFamily="34" charset="0"/>
              </a:rPr>
              <a:t>Whose absence touched me as I listened to the Litany? </a:t>
            </a:r>
          </a:p>
          <a:p>
            <a:pPr marL="342900" indent="-342900">
              <a:lnSpc>
                <a:spcPct val="150000"/>
              </a:lnSpc>
              <a:spcAft>
                <a:spcPts val="2400"/>
              </a:spcAft>
              <a:buFont typeface="Arial" panose="020B0604020202020204" pitchFamily="34" charset="0"/>
              <a:buChar char="•"/>
            </a:pPr>
            <a:r>
              <a:rPr lang="en-US" sz="2000" dirty="0">
                <a:latin typeface="Aptos" panose="020B0004020202020204" pitchFamily="34" charset="0"/>
              </a:rPr>
              <a:t>Do others come to mind? </a:t>
            </a:r>
          </a:p>
          <a:p>
            <a:pPr marL="342900" indent="-342900">
              <a:lnSpc>
                <a:spcPct val="150000"/>
              </a:lnSpc>
              <a:spcAft>
                <a:spcPts val="2400"/>
              </a:spcAft>
              <a:buFont typeface="Arial" panose="020B0604020202020204" pitchFamily="34" charset="0"/>
              <a:buChar char="•"/>
            </a:pPr>
            <a:r>
              <a:rPr lang="en-US" sz="2000" dirty="0">
                <a:latin typeface="Aptos" panose="020B0004020202020204" pitchFamily="34" charset="0"/>
              </a:rPr>
              <a:t>What might Jesus’ response be to what has been shared? </a:t>
            </a:r>
          </a:p>
          <a:p>
            <a:pPr marL="342900" indent="-342900">
              <a:lnSpc>
                <a:spcPct val="150000"/>
              </a:lnSpc>
              <a:spcAft>
                <a:spcPts val="2400"/>
              </a:spcAft>
              <a:buFont typeface="Arial" panose="020B0604020202020204" pitchFamily="34" charset="0"/>
              <a:buChar char="•"/>
            </a:pPr>
            <a:r>
              <a:rPr lang="en-US" sz="2000" dirty="0">
                <a:latin typeface="Aptos" panose="020B0004020202020204" pitchFamily="34" charset="0"/>
              </a:rPr>
              <a:t>What response does he call from me?</a:t>
            </a:r>
          </a:p>
        </p:txBody>
      </p:sp>
      <p:sp>
        <p:nvSpPr>
          <p:cNvPr id="2" name="TextBox 1">
            <a:extLst>
              <a:ext uri="{FF2B5EF4-FFF2-40B4-BE49-F238E27FC236}">
                <a16:creationId xmlns:a16="http://schemas.microsoft.com/office/drawing/2014/main" id="{A447C949-D8B7-13D9-45B4-750B7C78DE4B}"/>
              </a:ext>
            </a:extLst>
          </p:cNvPr>
          <p:cNvSpPr txBox="1"/>
          <p:nvPr/>
        </p:nvSpPr>
        <p:spPr>
          <a:xfrm>
            <a:off x="1062317" y="1281590"/>
            <a:ext cx="6104964" cy="496098"/>
          </a:xfrm>
          <a:prstGeom prst="rect">
            <a:avLst/>
          </a:prstGeom>
          <a:noFill/>
        </p:spPr>
        <p:txBody>
          <a:bodyPr wrap="square">
            <a:spAutoFit/>
          </a:bodyPr>
          <a:lstStyle/>
          <a:p>
            <a:pPr marR="251460">
              <a:lnSpc>
                <a:spcPct val="115000"/>
              </a:lnSpc>
              <a:spcBef>
                <a:spcPts val="800"/>
              </a:spcBef>
              <a:spcAft>
                <a:spcPts val="400"/>
              </a:spcAft>
            </a:pPr>
            <a:r>
              <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A Time for Reflection</a:t>
            </a:r>
          </a:p>
        </p:txBody>
      </p:sp>
    </p:spTree>
    <p:extLst>
      <p:ext uri="{BB962C8B-B14F-4D97-AF65-F5344CB8AC3E}">
        <p14:creationId xmlns:p14="http://schemas.microsoft.com/office/powerpoint/2010/main" val="3781975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C14166-F9CA-713A-4302-6FA56498DB0B}"/>
              </a:ext>
            </a:extLst>
          </p:cNvPr>
          <p:cNvSpPr txBox="1"/>
          <p:nvPr/>
        </p:nvSpPr>
        <p:spPr>
          <a:xfrm>
            <a:off x="1062317" y="2000999"/>
            <a:ext cx="9358490" cy="4652492"/>
          </a:xfrm>
          <a:prstGeom prst="rect">
            <a:avLst/>
          </a:prstGeom>
          <a:noFill/>
        </p:spPr>
        <p:txBody>
          <a:bodyPr wrap="square">
            <a:spAutoFit/>
          </a:bodyPr>
          <a:lstStyle/>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Jesus said,</a:t>
            </a: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‘Come to me, all you that are weary and are carrying heavy burdens,</a:t>
            </a: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I will give you rest. </a:t>
            </a: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Take my yoke upon you, </a:t>
            </a: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learn from me; </a:t>
            </a: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for I am gentle and humble in heart, </a:t>
            </a: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you will find rest for your souls. </a:t>
            </a:r>
          </a:p>
          <a:p>
            <a:pPr marR="251460" algn="just">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For my yoke is easy, and my burden is light.’</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657600" marR="251460" indent="457200" algn="just">
              <a:lnSpc>
                <a:spcPct val="150000"/>
              </a:lnSpc>
            </a:pPr>
            <a:r>
              <a:rPr lang="en-GB" sz="20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Matthew 11: 28-30</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50000"/>
              </a:lnSpc>
              <a:spcAft>
                <a:spcPts val="1000"/>
              </a:spcAft>
            </a:pPr>
            <a:endParaRPr lang="en-US" sz="2000" dirty="0">
              <a:effectLst/>
              <a:ea typeface="Aptos" panose="020B00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0DED598-8EC3-855B-A257-E47D7F68582A}"/>
              </a:ext>
            </a:extLst>
          </p:cNvPr>
          <p:cNvSpPr txBox="1"/>
          <p:nvPr/>
        </p:nvSpPr>
        <p:spPr>
          <a:xfrm>
            <a:off x="1062317" y="1281590"/>
            <a:ext cx="6104964" cy="496098"/>
          </a:xfrm>
          <a:prstGeom prst="rect">
            <a:avLst/>
          </a:prstGeom>
          <a:noFill/>
        </p:spPr>
        <p:txBody>
          <a:bodyPr wrap="square">
            <a:spAutoFit/>
          </a:bodyPr>
          <a:lstStyle/>
          <a:p>
            <a:pPr marR="251460">
              <a:lnSpc>
                <a:spcPct val="115000"/>
              </a:lnSpc>
              <a:spcBef>
                <a:spcPts val="800"/>
              </a:spcBef>
              <a:spcAft>
                <a:spcPts val="400"/>
              </a:spcAft>
            </a:pPr>
            <a:r>
              <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Scripture Reading</a:t>
            </a:r>
          </a:p>
        </p:txBody>
      </p:sp>
    </p:spTree>
    <p:extLst>
      <p:ext uri="{BB962C8B-B14F-4D97-AF65-F5344CB8AC3E}">
        <p14:creationId xmlns:p14="http://schemas.microsoft.com/office/powerpoint/2010/main" val="352175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3C192D-C8AB-7787-11CD-7286542CD84F}"/>
              </a:ext>
            </a:extLst>
          </p:cNvPr>
          <p:cNvSpPr txBox="1"/>
          <p:nvPr/>
        </p:nvSpPr>
        <p:spPr>
          <a:xfrm>
            <a:off x="1062317" y="2020136"/>
            <a:ext cx="8760178" cy="4652492"/>
          </a:xfrm>
          <a:prstGeom prst="rect">
            <a:avLst/>
          </a:prstGeom>
          <a:noFill/>
        </p:spPr>
        <p:txBody>
          <a:bodyPr wrap="square">
            <a:spAutoFit/>
          </a:bodyPr>
          <a:lstStyle/>
          <a:p>
            <a:pPr marR="25146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As disciples of Jesus, this role is now given to us - to be those who share the load, who offer rest for the souls of those who have been hurt - who feel excluded – who feel over-burdened.</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251460" lvl="0" indent="-342900">
              <a:lnSpc>
                <a:spcPct val="150000"/>
              </a:lnSpc>
              <a:spcAft>
                <a:spcPts val="2400"/>
              </a:spcAft>
              <a:buFont typeface="Symbol" panose="05050102010706020507" pitchFamily="18" charset="2"/>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How might we respond to this call?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251460" lvl="0" indent="-342900">
              <a:lnSpc>
                <a:spcPct val="150000"/>
              </a:lnSpc>
              <a:spcAft>
                <a:spcPts val="2400"/>
              </a:spcAft>
              <a:buFont typeface="Symbol" panose="05050102010706020507" pitchFamily="18" charset="2"/>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Without naming them, are there people we feel called on to reach out to?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251460" lvl="0" indent="-342900">
              <a:lnSpc>
                <a:spcPct val="150000"/>
              </a:lnSpc>
              <a:spcAft>
                <a:spcPts val="2400"/>
              </a:spcAft>
              <a:buFont typeface="Symbol" panose="05050102010706020507" pitchFamily="18" charset="2"/>
              <a:buChar char=""/>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How can we be a community that listens and draws in those who have been affected by abuse?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50000"/>
              </a:lnSpc>
              <a:spcAft>
                <a:spcPts val="3600"/>
              </a:spcAft>
            </a:pPr>
            <a:endParaRPr lang="en-US" sz="2000" dirty="0"/>
          </a:p>
        </p:txBody>
      </p:sp>
      <p:sp>
        <p:nvSpPr>
          <p:cNvPr id="2" name="TextBox 1">
            <a:extLst>
              <a:ext uri="{FF2B5EF4-FFF2-40B4-BE49-F238E27FC236}">
                <a16:creationId xmlns:a16="http://schemas.microsoft.com/office/drawing/2014/main" id="{78516934-06DD-2C55-0BFC-D3B752962C78}"/>
              </a:ext>
            </a:extLst>
          </p:cNvPr>
          <p:cNvSpPr txBox="1"/>
          <p:nvPr/>
        </p:nvSpPr>
        <p:spPr>
          <a:xfrm>
            <a:off x="1062317" y="1281590"/>
            <a:ext cx="6104964" cy="496098"/>
          </a:xfrm>
          <a:prstGeom prst="rect">
            <a:avLst/>
          </a:prstGeom>
          <a:noFill/>
        </p:spPr>
        <p:txBody>
          <a:bodyPr wrap="square">
            <a:spAutoFit/>
          </a:bodyPr>
          <a:lstStyle/>
          <a:p>
            <a:pPr marR="251460">
              <a:lnSpc>
                <a:spcPct val="115000"/>
              </a:lnSpc>
              <a:spcBef>
                <a:spcPts val="800"/>
              </a:spcBef>
              <a:spcAft>
                <a:spcPts val="400"/>
              </a:spcAft>
            </a:pPr>
            <a:r>
              <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Group Conversation</a:t>
            </a:r>
          </a:p>
        </p:txBody>
      </p:sp>
    </p:spTree>
    <p:extLst>
      <p:ext uri="{BB962C8B-B14F-4D97-AF65-F5344CB8AC3E}">
        <p14:creationId xmlns:p14="http://schemas.microsoft.com/office/powerpoint/2010/main" val="2661123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4D0EC7-A10E-EBB9-41A8-051DBAC27EAA}"/>
              </a:ext>
            </a:extLst>
          </p:cNvPr>
          <p:cNvSpPr txBox="1"/>
          <p:nvPr/>
        </p:nvSpPr>
        <p:spPr>
          <a:xfrm>
            <a:off x="1062316" y="1998735"/>
            <a:ext cx="9036425" cy="3279616"/>
          </a:xfrm>
          <a:prstGeom prst="rect">
            <a:avLst/>
          </a:prstGeom>
          <a:noFill/>
        </p:spPr>
        <p:txBody>
          <a:bodyPr wrap="square">
            <a:spAutoFit/>
          </a:bodyPr>
          <a:lstStyle/>
          <a:p>
            <a:pPr marL="914400" marR="251460" indent="-91440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Reader	As we prepare to end our session, we share a time of thoughtfulness…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What has struck us?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Has something been triggered within us?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Are we angry - depressed - ashamed?</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Or do we feel those things, but also a determination to play our part to make things better…</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a:lnSpc>
                <a:spcPct val="150000"/>
              </a:lnSpc>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We place all that we have experienced into the hands of God.</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B320D09-4BC5-9D08-CB05-3D617BACFE45}"/>
              </a:ext>
            </a:extLst>
          </p:cNvPr>
          <p:cNvSpPr txBox="1"/>
          <p:nvPr/>
        </p:nvSpPr>
        <p:spPr>
          <a:xfrm>
            <a:off x="1062317" y="1281590"/>
            <a:ext cx="6104964" cy="496098"/>
          </a:xfrm>
          <a:prstGeom prst="rect">
            <a:avLst/>
          </a:prstGeom>
          <a:noFill/>
        </p:spPr>
        <p:txBody>
          <a:bodyPr wrap="square">
            <a:spAutoFit/>
          </a:bodyPr>
          <a:lstStyle/>
          <a:p>
            <a:pPr marR="251460">
              <a:lnSpc>
                <a:spcPct val="115000"/>
              </a:lnSpc>
              <a:spcBef>
                <a:spcPts val="800"/>
              </a:spcBef>
              <a:spcAft>
                <a:spcPts val="400"/>
              </a:spcAft>
              <a:buNone/>
            </a:pPr>
            <a:r>
              <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Drawing Things Together</a:t>
            </a:r>
          </a:p>
        </p:txBody>
      </p:sp>
    </p:spTree>
    <p:extLst>
      <p:ext uri="{BB962C8B-B14F-4D97-AF65-F5344CB8AC3E}">
        <p14:creationId xmlns:p14="http://schemas.microsoft.com/office/powerpoint/2010/main" val="2883866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A169D59-1AD4-F414-1AB2-2FB4B35CD210}"/>
              </a:ext>
            </a:extLst>
          </p:cNvPr>
          <p:cNvSpPr txBox="1"/>
          <p:nvPr/>
        </p:nvSpPr>
        <p:spPr>
          <a:xfrm>
            <a:off x="1062317" y="1999860"/>
            <a:ext cx="9157448" cy="3741281"/>
          </a:xfrm>
          <a:prstGeom prst="rect">
            <a:avLst/>
          </a:prstGeom>
          <a:noFill/>
        </p:spPr>
        <p:txBody>
          <a:bodyPr wrap="square">
            <a:spAutoFit/>
          </a:bodyPr>
          <a:lstStyle/>
          <a:p>
            <a:pPr marL="914400" marR="251460" indent="-91440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Reader	God of expansive and unconditional love,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You offer so much to those whom you have created and whom you love with an everlasting love.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We are conscious of how many do not know this -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whose experiences in our Church have been hurtful and damaging.</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We are aware of the many empty chairs where your people should be -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acknowledge that we have not always shown your hospitality,</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or made our Church the safe haven it should be.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76CEBAF-098F-C27E-9157-DAB58262863D}"/>
              </a:ext>
            </a:extLst>
          </p:cNvPr>
          <p:cNvSpPr txBox="1"/>
          <p:nvPr/>
        </p:nvSpPr>
        <p:spPr>
          <a:xfrm>
            <a:off x="1062318" y="1281590"/>
            <a:ext cx="6104964" cy="428835"/>
          </a:xfrm>
          <a:prstGeom prst="rect">
            <a:avLst/>
          </a:prstGeom>
          <a:noFill/>
        </p:spPr>
        <p:txBody>
          <a:bodyPr wrap="square">
            <a:spAutoFit/>
          </a:bodyPr>
          <a:lstStyle/>
          <a:p>
            <a:pPr marR="251460">
              <a:lnSpc>
                <a:spcPct val="115000"/>
              </a:lnSpc>
              <a:buNone/>
            </a:pPr>
            <a:r>
              <a:rPr lang="en-GB" sz="2000"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Closing Pra</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yer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0365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C24FD-2342-B544-BB7D-B1ABD9EC9EF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E1DD0F8-E096-2C37-06F4-CFA8BAAB1A39}"/>
              </a:ext>
            </a:extLst>
          </p:cNvPr>
          <p:cNvSpPr txBox="1"/>
          <p:nvPr/>
        </p:nvSpPr>
        <p:spPr>
          <a:xfrm>
            <a:off x="1062316" y="1999860"/>
            <a:ext cx="9103659" cy="3741281"/>
          </a:xfrm>
          <a:prstGeom prst="rect">
            <a:avLst/>
          </a:prstGeom>
          <a:noFill/>
        </p:spPr>
        <p:txBody>
          <a:bodyPr wrap="square">
            <a:spAutoFit/>
          </a:bodyPr>
          <a:lstStyle/>
          <a:p>
            <a:pPr marR="25146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All		But we bring this knowledge into your mercy,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trusting that, with our willingness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with your grace,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we can be among those who follow Jesus’ example,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embracing the weary - the heavy-burdened -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 those in need of rest and strength for their souls.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marR="251460" indent="-13970">
              <a:lnSpc>
                <a:spcPct val="150000"/>
              </a:lnSpc>
              <a:buNone/>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May God be present to those most in need of knowing this love.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915035" marR="251460" indent="-14605">
              <a:lnSpc>
                <a:spcPct val="150000"/>
              </a:lnSpc>
            </a:pPr>
            <a:r>
              <a:rPr lang="en-GB"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Amen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4B2692E-AB0A-870D-AF6F-30FB835D3117}"/>
              </a:ext>
            </a:extLst>
          </p:cNvPr>
          <p:cNvSpPr txBox="1"/>
          <p:nvPr/>
        </p:nvSpPr>
        <p:spPr>
          <a:xfrm>
            <a:off x="1062318" y="1281590"/>
            <a:ext cx="6104964" cy="428835"/>
          </a:xfrm>
          <a:prstGeom prst="rect">
            <a:avLst/>
          </a:prstGeom>
          <a:noFill/>
        </p:spPr>
        <p:txBody>
          <a:bodyPr wrap="square">
            <a:spAutoFit/>
          </a:bodyPr>
          <a:lstStyle/>
          <a:p>
            <a:pPr marR="251460">
              <a:lnSpc>
                <a:spcPct val="115000"/>
              </a:lnSpc>
              <a:buNone/>
            </a:pPr>
            <a:r>
              <a:rPr lang="en-GB" sz="2000"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Closing Pra</a:t>
            </a:r>
            <a:r>
              <a:rPr lang="en-GB"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yer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19671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ACFFD-0D63-BE7F-AD7C-63FD2B6453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6FDDAE-7CDC-49BB-FE11-3FD65F0B1C4C}"/>
              </a:ext>
            </a:extLst>
          </p:cNvPr>
          <p:cNvSpPr>
            <a:spLocks noGrp="1"/>
          </p:cNvSpPr>
          <p:nvPr>
            <p:ph type="ctrTitle"/>
          </p:nvPr>
        </p:nvSpPr>
        <p:spPr>
          <a:xfrm>
            <a:off x="0" y="1277906"/>
            <a:ext cx="9708776" cy="1825096"/>
          </a:xfrm>
        </p:spPr>
        <p:txBody>
          <a:bodyPr/>
          <a:lstStyle/>
          <a:p>
            <a:pPr algn="ctr">
              <a:lnSpc>
                <a:spcPct val="150000"/>
              </a:lnSpc>
            </a:pPr>
            <a:r>
              <a:rPr lang="en-GB" dirty="0">
                <a:latin typeface="Aptos" panose="020B0004020202020204" pitchFamily="34" charset="0"/>
              </a:rPr>
              <a:t>Thank-you for coming.</a:t>
            </a:r>
            <a:br>
              <a:rPr lang="en-GB" dirty="0">
                <a:latin typeface="Aptos" panose="020B0004020202020204" pitchFamily="34" charset="0"/>
              </a:rPr>
            </a:br>
            <a:r>
              <a:rPr lang="en-GB" dirty="0">
                <a:latin typeface="Aptos" panose="020B0004020202020204" pitchFamily="34" charset="0"/>
              </a:rPr>
              <a:t>Have a safe journey home.</a:t>
            </a:r>
          </a:p>
        </p:txBody>
      </p:sp>
      <p:sp>
        <p:nvSpPr>
          <p:cNvPr id="3" name="Subtitle 2">
            <a:extLst>
              <a:ext uri="{FF2B5EF4-FFF2-40B4-BE49-F238E27FC236}">
                <a16:creationId xmlns:a16="http://schemas.microsoft.com/office/drawing/2014/main" id="{52A2FB5B-BA37-275A-C6BC-CFDB0C8387DE}"/>
              </a:ext>
            </a:extLst>
          </p:cNvPr>
          <p:cNvSpPr>
            <a:spLocks noGrp="1"/>
          </p:cNvSpPr>
          <p:nvPr>
            <p:ph type="subTitle" idx="1"/>
          </p:nvPr>
        </p:nvSpPr>
        <p:spPr>
          <a:xfrm>
            <a:off x="0" y="4171856"/>
            <a:ext cx="9708776" cy="1096899"/>
          </a:xfrm>
        </p:spPr>
        <p:txBody>
          <a:bodyPr>
            <a:noAutofit/>
          </a:bodyPr>
          <a:lstStyle/>
          <a:p>
            <a:pPr algn="ctr">
              <a:lnSpc>
                <a:spcPct val="150000"/>
              </a:lnSpc>
            </a:pPr>
            <a:r>
              <a:rPr lang="en-GB" sz="2400" dirty="0"/>
              <a:t>Name of parish/ community.</a:t>
            </a:r>
          </a:p>
          <a:p>
            <a:pPr algn="ctr">
              <a:lnSpc>
                <a:spcPct val="150000"/>
              </a:lnSpc>
            </a:pPr>
            <a:r>
              <a:rPr lang="en-GB" sz="2400" dirty="0"/>
              <a:t>Date and place of meeting</a:t>
            </a:r>
          </a:p>
        </p:txBody>
      </p:sp>
    </p:spTree>
    <p:extLst>
      <p:ext uri="{BB962C8B-B14F-4D97-AF65-F5344CB8AC3E}">
        <p14:creationId xmlns:p14="http://schemas.microsoft.com/office/powerpoint/2010/main" val="3609398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7CD823E-6181-719F-5F0F-3875FB79E471}"/>
              </a:ext>
            </a:extLst>
          </p:cNvPr>
          <p:cNvSpPr txBox="1"/>
          <p:nvPr/>
        </p:nvSpPr>
        <p:spPr>
          <a:xfrm>
            <a:off x="1056672" y="1276230"/>
            <a:ext cx="8867421" cy="1945917"/>
          </a:xfrm>
          <a:prstGeom prst="rect">
            <a:avLst/>
          </a:prstGeom>
          <a:noFill/>
        </p:spPr>
        <p:txBody>
          <a:bodyPr wrap="square">
            <a:spAutoFit/>
          </a:bodyPr>
          <a:lstStyle/>
          <a:p>
            <a:pPr marR="251460">
              <a:lnSpc>
                <a:spcPct val="150000"/>
              </a:lnSpc>
              <a:spcBef>
                <a:spcPts val="800"/>
              </a:spcBef>
              <a:spcAft>
                <a:spcPts val="400"/>
              </a:spcAft>
              <a:buNone/>
            </a:pPr>
            <a:r>
              <a:rPr lang="en-GB" sz="20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Opening Responses</a:t>
            </a:r>
          </a:p>
          <a:p>
            <a:pPr marL="914400" marR="251460" indent="-9144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Reader	We gather in the name of the Father, and of the Son</a:t>
            </a:r>
          </a:p>
          <a:p>
            <a:pPr marL="914400" marR="25146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and of the Holy Spirit.</a:t>
            </a:r>
          </a:p>
          <a:p>
            <a:pPr marL="914400" marR="251460" indent="-914400">
              <a:lnSpc>
                <a:spcPct val="150000"/>
              </a:lnSpc>
              <a:buNone/>
            </a:pPr>
            <a:r>
              <a:rPr lang="en-GB" sz="2000" b="1" kern="100" dirty="0">
                <a:effectLst/>
                <a:latin typeface="Aptos" panose="020B0004020202020204" pitchFamily="34" charset="0"/>
                <a:ea typeface="Aptos" panose="020B0004020202020204" pitchFamily="34" charset="0"/>
                <a:cs typeface="Times New Roman" panose="02020603050405020304" pitchFamily="18" charset="0"/>
              </a:rPr>
              <a:t>All	Amen</a:t>
            </a:r>
          </a:p>
        </p:txBody>
      </p:sp>
    </p:spTree>
    <p:extLst>
      <p:ext uri="{BB962C8B-B14F-4D97-AF65-F5344CB8AC3E}">
        <p14:creationId xmlns:p14="http://schemas.microsoft.com/office/powerpoint/2010/main" val="3747507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ABC19-A951-9F6D-8364-DA93B5F2B81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380AF41-D71A-5470-5279-96CC1FEA07D7}"/>
              </a:ext>
            </a:extLst>
          </p:cNvPr>
          <p:cNvSpPr txBox="1"/>
          <p:nvPr/>
        </p:nvSpPr>
        <p:spPr>
          <a:xfrm>
            <a:off x="1056672" y="1276230"/>
            <a:ext cx="8867421" cy="2869247"/>
          </a:xfrm>
          <a:prstGeom prst="rect">
            <a:avLst/>
          </a:prstGeom>
          <a:noFill/>
        </p:spPr>
        <p:txBody>
          <a:bodyPr wrap="square">
            <a:spAutoFit/>
          </a:bodyPr>
          <a:lstStyle/>
          <a:p>
            <a:pPr marR="251460" defTabSz="540000">
              <a:lnSpc>
                <a:spcPct val="150000"/>
              </a:lnSpc>
              <a:spcBef>
                <a:spcPts val="800"/>
              </a:spcBef>
              <a:spcAft>
                <a:spcPts val="400"/>
              </a:spcAft>
              <a:buNone/>
            </a:pPr>
            <a:r>
              <a:rPr lang="en-GB" sz="20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Opening Responses</a:t>
            </a:r>
          </a:p>
          <a:p>
            <a:pPr marL="914400" marR="251460" indent="-108000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Reader		We gather as people who know and cherish God’s gifts </a:t>
            </a:r>
          </a:p>
          <a:p>
            <a:pPr marL="914400" marR="25146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of the Light and the Word – </a:t>
            </a:r>
          </a:p>
          <a:p>
            <a:pPr marL="457200" marR="251460" indent="45720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of Baptism and Eucharist – </a:t>
            </a:r>
          </a:p>
          <a:p>
            <a:pPr marL="457200" marR="251460" indent="45720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of sacraments of commitment and of healing.</a:t>
            </a:r>
          </a:p>
          <a:p>
            <a:pPr marL="457200" marR="251460" indent="45720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We gather as people who know that we belong.</a:t>
            </a:r>
          </a:p>
        </p:txBody>
      </p:sp>
    </p:spTree>
    <p:extLst>
      <p:ext uri="{BB962C8B-B14F-4D97-AF65-F5344CB8AC3E}">
        <p14:creationId xmlns:p14="http://schemas.microsoft.com/office/powerpoint/2010/main" val="226770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937BA-FE3F-6117-C760-71547E22977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555E1E4-10B8-8BE5-ACA7-6890D771CDB4}"/>
              </a:ext>
            </a:extLst>
          </p:cNvPr>
          <p:cNvSpPr txBox="1"/>
          <p:nvPr/>
        </p:nvSpPr>
        <p:spPr>
          <a:xfrm>
            <a:off x="1056672" y="1276230"/>
            <a:ext cx="9727869" cy="2356286"/>
          </a:xfrm>
          <a:prstGeom prst="rect">
            <a:avLst/>
          </a:prstGeom>
          <a:noFill/>
        </p:spPr>
        <p:txBody>
          <a:bodyPr wrap="square">
            <a:spAutoFit/>
          </a:bodyPr>
          <a:lstStyle/>
          <a:p>
            <a:pPr marL="900430" marR="251460" indent="-90043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Reader</a:t>
            </a:r>
            <a:r>
              <a:rPr lang="en-GB" sz="2000" kern="100" dirty="0">
                <a:latin typeface="Aptos" panose="020B0004020202020204" pitchFamily="34" charset="0"/>
                <a:ea typeface="Aptos" panose="020B0004020202020204" pitchFamily="34" charset="0"/>
                <a:cs typeface="Times New Roman" panose="02020603050405020304" pitchFamily="18" charset="0"/>
              </a:rPr>
              <a:t>		</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We gather knowing that many others do not have this sense of 	belonging –</a:t>
            </a:r>
          </a:p>
          <a:p>
            <a:pPr marL="900430" marR="25146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who feel excluded –</a:t>
            </a:r>
          </a:p>
          <a:p>
            <a:pPr marL="900430" marR="25146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unwanted –</a:t>
            </a:r>
          </a:p>
          <a:p>
            <a:pPr marL="900430" marR="25146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too angry to be here – </a:t>
            </a:r>
          </a:p>
          <a:p>
            <a:pPr marL="900430" marR="25146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or never even knowing that they are beloved of God.</a:t>
            </a:r>
          </a:p>
        </p:txBody>
      </p:sp>
    </p:spTree>
    <p:extLst>
      <p:ext uri="{BB962C8B-B14F-4D97-AF65-F5344CB8AC3E}">
        <p14:creationId xmlns:p14="http://schemas.microsoft.com/office/powerpoint/2010/main" val="46093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3B5AE-736F-BFE6-E113-9C243D850DD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BADBCE9-E1AC-E424-3833-D9142993BDDC}"/>
              </a:ext>
            </a:extLst>
          </p:cNvPr>
          <p:cNvSpPr txBox="1"/>
          <p:nvPr/>
        </p:nvSpPr>
        <p:spPr>
          <a:xfrm>
            <a:off x="1056672" y="1276230"/>
            <a:ext cx="8867421" cy="1882503"/>
          </a:xfrm>
          <a:prstGeom prst="rect">
            <a:avLst/>
          </a:prstGeom>
          <a:noFill/>
        </p:spPr>
        <p:txBody>
          <a:bodyPr wrap="square">
            <a:spAutoFit/>
          </a:bodyPr>
          <a:lstStyle/>
          <a:p>
            <a:pPr marR="25146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Reader	We gather – taking our places amongst friends and colleagues,</a:t>
            </a:r>
          </a:p>
          <a:p>
            <a:pPr marL="457200" marR="251460" indent="457200" defTabSz="36000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but bringing also into this space</a:t>
            </a:r>
          </a:p>
          <a:p>
            <a:pPr marL="457200" marR="251460" indent="457200" defTabSz="360000">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those for whom our churches seem distant or excluding.</a:t>
            </a:r>
          </a:p>
          <a:p>
            <a:pPr defTabSz="360000">
              <a:lnSpc>
                <a:spcPct val="150000"/>
              </a:lnSpc>
            </a:pPr>
            <a:endParaRPr lang="en-GB" sz="20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891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8C8239-757F-8287-EF2B-AD5B1DEE7837}"/>
              </a:ext>
            </a:extLst>
          </p:cNvPr>
          <p:cNvSpPr txBox="1"/>
          <p:nvPr/>
        </p:nvSpPr>
        <p:spPr>
          <a:xfrm>
            <a:off x="1062317" y="1281862"/>
            <a:ext cx="7947211" cy="3884910"/>
          </a:xfrm>
          <a:prstGeom prst="rect">
            <a:avLst/>
          </a:prstGeom>
          <a:noFill/>
        </p:spPr>
        <p:txBody>
          <a:bodyPr wrap="square">
            <a:spAutoFit/>
          </a:bodyPr>
          <a:lstStyle/>
          <a:p>
            <a:pPr marR="251460">
              <a:lnSpc>
                <a:spcPct val="150000"/>
              </a:lnSpc>
              <a:spcBef>
                <a:spcPts val="800"/>
              </a:spcBef>
              <a:spcAft>
                <a:spcPts val="400"/>
              </a:spcAft>
              <a:buNone/>
            </a:pPr>
            <a:r>
              <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Scripture Reading</a:t>
            </a:r>
          </a:p>
          <a:p>
            <a:pPr marR="251460">
              <a:lnSpc>
                <a:spcPct val="150000"/>
              </a:lnSpc>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Jesus said to the crowds and to his disciples, ‘The scribes and the Pharisees sit on Moses’ seat; therefore, do whatever they teach you and follow it; but do not do as they do, for they do not practise what they teach. They tie up heavy burdens, hard to bear, and lay them on the shoulders of others; but they themselves are unwilling to lift a finger to move them.</a:t>
            </a:r>
          </a:p>
          <a:p>
            <a:pPr marR="251460" algn="r">
              <a:lnSpc>
                <a:spcPct val="150000"/>
              </a:lnSpc>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Matthew 23: 1-4</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03986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2749BF-E29E-DEA9-274A-B5FBCBBCFD46}"/>
              </a:ext>
            </a:extLst>
          </p:cNvPr>
          <p:cNvSpPr txBox="1"/>
          <p:nvPr/>
        </p:nvSpPr>
        <p:spPr>
          <a:xfrm>
            <a:off x="1064237" y="1275692"/>
            <a:ext cx="3243773" cy="593047"/>
          </a:xfrm>
          <a:prstGeom prst="rect">
            <a:avLst/>
          </a:prstGeom>
          <a:noFill/>
        </p:spPr>
        <p:txBody>
          <a:bodyPr wrap="none" rtlCol="0">
            <a:spAutoFit/>
          </a:bodyPr>
          <a:lstStyle/>
          <a:p>
            <a:pPr marR="251460">
              <a:lnSpc>
                <a:spcPct val="150000"/>
              </a:lnSpc>
              <a:spcBef>
                <a:spcPts val="800"/>
              </a:spcBef>
              <a:spcAft>
                <a:spcPts val="400"/>
              </a:spcAft>
              <a:buNone/>
            </a:pPr>
            <a:r>
              <a:rPr lang="en-GB" sz="2400" b="1" kern="100" dirty="0">
                <a:solidFill>
                  <a:srgbClr val="0F4761"/>
                </a:solidFill>
                <a:latin typeface="Aptos" panose="020B0004020202020204" pitchFamily="34" charset="0"/>
                <a:ea typeface="Yu Gothic Light" panose="020B0300000000000000" pitchFamily="34" charset="-128"/>
                <a:cs typeface="Times New Roman" panose="02020603050405020304" pitchFamily="18" charset="0"/>
              </a:rPr>
              <a:t>Group Conversation</a:t>
            </a:r>
            <a:endPar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endParaRPr>
          </a:p>
        </p:txBody>
      </p:sp>
      <p:sp>
        <p:nvSpPr>
          <p:cNvPr id="3" name="TextBox 2">
            <a:extLst>
              <a:ext uri="{FF2B5EF4-FFF2-40B4-BE49-F238E27FC236}">
                <a16:creationId xmlns:a16="http://schemas.microsoft.com/office/drawing/2014/main" id="{38BBF1AD-EA75-51E8-2DC1-96028931E33E}"/>
              </a:ext>
            </a:extLst>
          </p:cNvPr>
          <p:cNvSpPr txBox="1"/>
          <p:nvPr/>
        </p:nvSpPr>
        <p:spPr>
          <a:xfrm>
            <a:off x="1064237" y="2005862"/>
            <a:ext cx="9357918" cy="1740733"/>
          </a:xfrm>
          <a:prstGeom prst="rect">
            <a:avLst/>
          </a:prstGeom>
          <a:noFill/>
        </p:spPr>
        <p:txBody>
          <a:bodyPr wrap="square" rtlCol="0">
            <a:spAutoFit/>
          </a:bodyPr>
          <a:lstStyle/>
          <a:p>
            <a:pPr marL="342900" marR="251460" lvl="0" indent="-342900">
              <a:lnSpc>
                <a:spcPct val="150000"/>
              </a:lnSpc>
              <a:spcAft>
                <a:spcPts val="2400"/>
              </a:spcAft>
              <a:buFont typeface="Symbol" panose="05050102010706020507" pitchFamily="18" charset="2"/>
              <a:buChar char=""/>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What are the burdens that people carry these days? (You can think of things beyond the abuse scandal.</a:t>
            </a:r>
          </a:p>
          <a:p>
            <a:pPr marL="342900" marR="251460" lvl="0" indent="-342900">
              <a:lnSpc>
                <a:spcPct val="150000"/>
              </a:lnSpc>
              <a:spcAft>
                <a:spcPts val="2400"/>
              </a:spcAft>
              <a:buFont typeface="Symbol" panose="05050102010706020507" pitchFamily="18" charset="2"/>
              <a:buChar char=""/>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Does the Church help or hinder?</a:t>
            </a:r>
          </a:p>
        </p:txBody>
      </p:sp>
    </p:spTree>
    <p:extLst>
      <p:ext uri="{BB962C8B-B14F-4D97-AF65-F5344CB8AC3E}">
        <p14:creationId xmlns:p14="http://schemas.microsoft.com/office/powerpoint/2010/main" val="1673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C14166-F9CA-713A-4302-6FA56498DB0B}"/>
              </a:ext>
            </a:extLst>
          </p:cNvPr>
          <p:cNvSpPr txBox="1"/>
          <p:nvPr/>
        </p:nvSpPr>
        <p:spPr>
          <a:xfrm>
            <a:off x="1064237" y="2006577"/>
            <a:ext cx="9209316" cy="3279616"/>
          </a:xfrm>
          <a:prstGeom prst="rect">
            <a:avLst/>
          </a:prstGeom>
          <a:noFill/>
        </p:spPr>
        <p:txBody>
          <a:bodyPr wrap="square">
            <a:spAutoFit/>
          </a:bodyPr>
          <a:lstStyle/>
          <a:p>
            <a:pPr marR="251460">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 thought from Pope Francis: </a:t>
            </a:r>
          </a:p>
          <a:p>
            <a:pPr marR="251460">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“listening to each other, even in the Church,</a:t>
            </a:r>
          </a:p>
          <a:p>
            <a:pPr marR="251460">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among brothers and sisters,</a:t>
            </a:r>
          </a:p>
          <a:p>
            <a:pPr marR="251460">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allows us to exercise the art of discernment,</a:t>
            </a:r>
          </a:p>
          <a:p>
            <a:pPr marR="251460">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which always appears as the ability to orient ourselves in a symphony of voices.”</a:t>
            </a:r>
          </a:p>
          <a:p>
            <a:pPr marR="251460" algn="r">
              <a:lnSpc>
                <a:spcPct val="150000"/>
              </a:lnSpc>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t>
            </a:r>
            <a:r>
              <a:rPr lang="en-GB" sz="2000" i="1" kern="100" dirty="0">
                <a:effectLst/>
                <a:latin typeface="Aptos" panose="020B0004020202020204" pitchFamily="34" charset="0"/>
                <a:ea typeface="Aptos" panose="020B0004020202020204" pitchFamily="34" charset="0"/>
                <a:cs typeface="Times New Roman" panose="02020603050405020304" pitchFamily="18" charset="0"/>
              </a:rPr>
              <a:t>Listening with the ear of the heart,</a:t>
            </a:r>
          </a:p>
          <a:p>
            <a:pPr marR="251460" algn="r">
              <a:lnSpc>
                <a:spcPct val="150000"/>
              </a:lnSpc>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Message for World Communications Day, 2022</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a:t>
            </a:r>
          </a:p>
        </p:txBody>
      </p:sp>
      <p:sp>
        <p:nvSpPr>
          <p:cNvPr id="2" name="TextBox 1">
            <a:extLst>
              <a:ext uri="{FF2B5EF4-FFF2-40B4-BE49-F238E27FC236}">
                <a16:creationId xmlns:a16="http://schemas.microsoft.com/office/drawing/2014/main" id="{745DEAB7-05D7-660A-81D5-9AC69A6C2F16}"/>
              </a:ext>
            </a:extLst>
          </p:cNvPr>
          <p:cNvSpPr txBox="1"/>
          <p:nvPr/>
        </p:nvSpPr>
        <p:spPr>
          <a:xfrm>
            <a:off x="1064237" y="1275692"/>
            <a:ext cx="3243773" cy="593047"/>
          </a:xfrm>
          <a:prstGeom prst="rect">
            <a:avLst/>
          </a:prstGeom>
          <a:noFill/>
        </p:spPr>
        <p:txBody>
          <a:bodyPr wrap="none" rtlCol="0">
            <a:spAutoFit/>
          </a:bodyPr>
          <a:lstStyle/>
          <a:p>
            <a:pPr marR="251460">
              <a:lnSpc>
                <a:spcPct val="150000"/>
              </a:lnSpc>
              <a:spcBef>
                <a:spcPts val="800"/>
              </a:spcBef>
              <a:spcAft>
                <a:spcPts val="400"/>
              </a:spcAft>
              <a:buNone/>
            </a:pPr>
            <a:r>
              <a:rPr lang="en-GB" sz="2400" b="1" kern="100" dirty="0">
                <a:solidFill>
                  <a:srgbClr val="0F4761"/>
                </a:solidFill>
                <a:latin typeface="Aptos" panose="020B0004020202020204" pitchFamily="34" charset="0"/>
                <a:ea typeface="Yu Gothic Light" panose="020B0300000000000000" pitchFamily="34" charset="-128"/>
                <a:cs typeface="Times New Roman" panose="02020603050405020304" pitchFamily="18" charset="0"/>
              </a:rPr>
              <a:t>Group Conversation</a:t>
            </a:r>
            <a:endPar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298532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0FEDE4-B73E-BB5B-B7E8-6220FAC6ED13}"/>
              </a:ext>
            </a:extLst>
          </p:cNvPr>
          <p:cNvSpPr txBox="1"/>
          <p:nvPr/>
        </p:nvSpPr>
        <p:spPr>
          <a:xfrm>
            <a:off x="1062317" y="1281590"/>
            <a:ext cx="6104964" cy="496098"/>
          </a:xfrm>
          <a:prstGeom prst="rect">
            <a:avLst/>
          </a:prstGeom>
          <a:noFill/>
        </p:spPr>
        <p:txBody>
          <a:bodyPr wrap="square">
            <a:spAutoFit/>
          </a:bodyPr>
          <a:lstStyle/>
          <a:p>
            <a:pPr marR="251460">
              <a:lnSpc>
                <a:spcPct val="115000"/>
              </a:lnSpc>
              <a:spcBef>
                <a:spcPts val="800"/>
              </a:spcBef>
              <a:spcAft>
                <a:spcPts val="400"/>
              </a:spcAft>
            </a:pPr>
            <a:r>
              <a:rPr lang="en-GB" sz="24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Litany</a:t>
            </a:r>
            <a:r>
              <a:rPr lang="en-GB" sz="2000" b="1" kern="100" dirty="0">
                <a:solidFill>
                  <a:srgbClr val="0F4761"/>
                </a:solidFill>
                <a:effectLst/>
                <a:latin typeface="Aptos" panose="020B0004020202020204" pitchFamily="34" charset="0"/>
                <a:ea typeface="Yu Gothic Light" panose="020B0300000000000000" pitchFamily="34" charset="-128"/>
                <a:cs typeface="Times New Roman" panose="02020603050405020304" pitchFamily="18" charset="0"/>
              </a:rPr>
              <a:t> of Lament – for those who are missing…</a:t>
            </a:r>
          </a:p>
        </p:txBody>
      </p:sp>
    </p:spTree>
    <p:extLst>
      <p:ext uri="{BB962C8B-B14F-4D97-AF65-F5344CB8AC3E}">
        <p14:creationId xmlns:p14="http://schemas.microsoft.com/office/powerpoint/2010/main" val="3881856814"/>
      </p:ext>
    </p:extLst>
  </p:cSld>
  <p:clrMapOvr>
    <a:masterClrMapping/>
  </p:clrMapOvr>
</p:sld>
</file>

<file path=ppt/theme/theme1.xml><?xml version="1.0" encoding="utf-8"?>
<a:theme xmlns:a="http://schemas.openxmlformats.org/drawingml/2006/main" name="Facet">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37F752307FF2E4992695F1DB6742348" ma:contentTypeVersion="4" ma:contentTypeDescription="Create a new document." ma:contentTypeScope="" ma:versionID="b862c14cc8d53290ad529a2a861b8e4e">
  <xsd:schema xmlns:xsd="http://www.w3.org/2001/XMLSchema" xmlns:xs="http://www.w3.org/2001/XMLSchema" xmlns:p="http://schemas.microsoft.com/office/2006/metadata/properties" xmlns:ns2="bbbb0a3c-3373-4a61-97b2-8904ebbba7cb" targetNamespace="http://schemas.microsoft.com/office/2006/metadata/properties" ma:root="true" ma:fieldsID="b4570fdde8b1cdf9e8acd62679cff3c1" ns2:_="">
    <xsd:import namespace="bbbb0a3c-3373-4a61-97b2-8904ebbba7c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b0a3c-3373-4a61-97b2-8904ebbba7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B82BA4-C8E0-43A9-91C5-97F88A956077}">
  <ds:schemaRefs>
    <ds:schemaRef ds:uri="http://schemas.microsoft.com/sharepoint/v3/contenttype/forms"/>
  </ds:schemaRefs>
</ds:datastoreItem>
</file>

<file path=customXml/itemProps2.xml><?xml version="1.0" encoding="utf-8"?>
<ds:datastoreItem xmlns:ds="http://schemas.openxmlformats.org/officeDocument/2006/customXml" ds:itemID="{E6B5B642-EA98-4F0E-BC6E-1624D6A38D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b0a3c-3373-4a61-97b2-8904ebbba7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514036-C33A-4ACB-B213-E56AF27137C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620</TotalTime>
  <Words>827</Words>
  <Application>Microsoft Office PowerPoint</Application>
  <PresentationFormat>Widescreen</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Thank-you for coming. Have a safe journey home.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Parish/ Community</dc:title>
  <dc:creator>Kathryn Turner</dc:creator>
  <cp:lastModifiedBy>Kathryn Turner</cp:lastModifiedBy>
  <cp:revision>3</cp:revision>
  <dcterms:created xsi:type="dcterms:W3CDTF">2024-01-30T09:39:47Z</dcterms:created>
  <dcterms:modified xsi:type="dcterms:W3CDTF">2025-04-09T11:53:48Z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0x010100837F752307FF2E4992695F1DB6742348</vt:lpwstr>
  </property>
</Properties>
</file>